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87" r:id="rId4"/>
    <p:sldId id="289" r:id="rId5"/>
    <p:sldId id="291" r:id="rId6"/>
    <p:sldId id="293" r:id="rId7"/>
    <p:sldId id="294" r:id="rId8"/>
    <p:sldId id="295" r:id="rId9"/>
    <p:sldId id="296" r:id="rId10"/>
    <p:sldId id="261" r:id="rId11"/>
    <p:sldId id="273" r:id="rId12"/>
    <p:sldId id="279" r:id="rId13"/>
    <p:sldId id="278" r:id="rId14"/>
    <p:sldId id="271" r:id="rId15"/>
    <p:sldId id="272" r:id="rId16"/>
    <p:sldId id="286" r:id="rId17"/>
    <p:sldId id="274" r:id="rId18"/>
    <p:sldId id="281" r:id="rId19"/>
    <p:sldId id="280" r:id="rId20"/>
    <p:sldId id="275" r:id="rId21"/>
    <p:sldId id="282" r:id="rId22"/>
    <p:sldId id="283" r:id="rId23"/>
    <p:sldId id="285" r:id="rId24"/>
    <p:sldId id="284" r:id="rId25"/>
    <p:sldId id="288" r:id="rId26"/>
    <p:sldId id="263" r:id="rId27"/>
  </p:sldIdLst>
  <p:sldSz cx="24384000" cy="1574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Helvetica Neue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C0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20" y="978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Development)</c:v>
              </c:pt>
              <c:pt idx="1">
                <c:v>Luis Quiroga (Scrum Master y Development)</c:v>
              </c:pt>
            </c:strLit>
          </c:cat>
          <c:val>
            <c:numLit>
              <c:formatCode>#,##0_ "horas"</c:formatCode>
              <c:ptCount val="2"/>
              <c:pt idx="0">
                <c:v>9584.400013939663</c:v>
              </c:pt>
              <c:pt idx="1">
                <c:v>11440.4</c:v>
              </c:pt>
            </c:numLit>
          </c:val>
          <c:extLst>
            <c:ext xmlns:c16="http://schemas.microsoft.com/office/drawing/2014/chart" uri="{C3380CC4-5D6E-409C-BE32-E72D297353CC}">
              <c16:uniqueId val="{00000000-31CD-4458-A03B-D4C83A03556F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Development)</c:v>
              </c:pt>
              <c:pt idx="1">
                <c:v>Luis Quiroga (Scrum Master y Development)</c:v>
              </c:pt>
            </c:strLit>
          </c:cat>
          <c:val>
            <c:numLit>
              <c:formatCode>#,##0_ "horas"</c:formatCode>
              <c:ptCount val="2"/>
              <c:pt idx="0">
                <c:v>8907.6</c:v>
              </c:pt>
              <c:pt idx="1">
                <c:v>8907.6</c:v>
              </c:pt>
            </c:numLit>
          </c:val>
          <c:extLst>
            <c:ext xmlns:c16="http://schemas.microsoft.com/office/drawing/2014/chart" uri="{C3380CC4-5D6E-409C-BE32-E72D297353CC}">
              <c16:uniqueId val="{00000001-31CD-4458-A03B-D4C83A03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901297840"/>
        <c:axId val="1901298384"/>
      </c:barChart>
      <c:catAx>
        <c:axId val="190129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298384"/>
        <c:crosses val="autoZero"/>
        <c:auto val="1"/>
        <c:lblAlgn val="ctr"/>
        <c:lblOffset val="100"/>
        <c:noMultiLvlLbl val="0"/>
      </c:catAx>
      <c:valAx>
        <c:axId val="190129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29784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Development)</c:v>
              </c:pt>
              <c:pt idx="1">
                <c:v>Luis Quiroga (Scrum Master y Development)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  <c:extLst>
            <c:ext xmlns:c16="http://schemas.microsoft.com/office/drawing/2014/chart" uri="{C3380CC4-5D6E-409C-BE32-E72D297353CC}">
              <c16:uniqueId val="{00000000-6CE4-4CB2-97E5-40C11CBC1BE6}"/>
            </c:ext>
          </c:extLst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 (Scrum Master y Development)</c:v>
              </c:pt>
              <c:pt idx="1">
                <c:v>Luis Quiroga (Scrum Master y Development)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  <c:extLst>
            <c:ext xmlns:c16="http://schemas.microsoft.com/office/drawing/2014/chart" uri="{C3380CC4-5D6E-409C-BE32-E72D297353CC}">
              <c16:uniqueId val="{00000001-6CE4-4CB2-97E5-40C11CBC1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8896480"/>
        <c:axId val="2028882880"/>
      </c:barChart>
      <c:catAx>
        <c:axId val="2028896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8882880"/>
        <c:crosses val="autoZero"/>
        <c:auto val="1"/>
        <c:lblAlgn val="ctr"/>
        <c:lblOffset val="100"/>
        <c:noMultiLvlLbl val="0"/>
      </c:catAx>
      <c:valAx>
        <c:axId val="202888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889648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44.291433079312739</c:v>
              </c:pt>
            </c:numLit>
          </c:val>
          <c:extLst>
            <c:ext xmlns:c16="http://schemas.microsoft.com/office/drawing/2014/chart" uri="{C3380CC4-5D6E-409C-BE32-E72D297353CC}">
              <c16:uniqueId val="{00000000-DF64-45CE-A4C7-31735F0FF147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11.311690700460785</c:v>
              </c:pt>
            </c:numLit>
          </c:val>
          <c:extLst>
            <c:ext xmlns:c16="http://schemas.microsoft.com/office/drawing/2014/chart" uri="{C3380CC4-5D6E-409C-BE32-E72D297353CC}">
              <c16:uniqueId val="{00000001-DF64-45CE-A4C7-31735F0FF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901297840"/>
        <c:axId val="1901298384"/>
      </c:barChart>
      <c:catAx>
        <c:axId val="190129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298384"/>
        <c:crosses val="autoZero"/>
        <c:auto val="1"/>
        <c:lblAlgn val="ctr"/>
        <c:lblOffset val="100"/>
        <c:noMultiLvlLbl val="0"/>
      </c:catAx>
      <c:valAx>
        <c:axId val="190129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0129784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 (Impresora Marca: HP, Modelo: W2G50A)</c:v>
              </c:pt>
              <c:pt idx="1">
                <c:v>Computador (Procesador: Intel Core i3, Memoria RAM: 4GB, Sistema Operativo: Windows)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  <c:extLst>
            <c:ext xmlns:c16="http://schemas.microsoft.com/office/drawing/2014/chart" uri="{C3380CC4-5D6E-409C-BE32-E72D297353CC}">
              <c16:uniqueId val="{00000000-C9AA-45F7-B1FF-484A64BAEC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8896480"/>
        <c:axId val="2028882880"/>
      </c:barChart>
      <c:catAx>
        <c:axId val="2028896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8882880"/>
        <c:crosses val="autoZero"/>
        <c:auto val="1"/>
        <c:lblAlgn val="ctr"/>
        <c:lblOffset val="100"/>
        <c:noMultiLvlLbl val="0"/>
      </c:catAx>
      <c:valAx>
        <c:axId val="202888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2889648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  <c:extLst>
            <c:ext xmlns:c16="http://schemas.microsoft.com/office/drawing/2014/chart" uri="{C3380CC4-5D6E-409C-BE32-E72D297353CC}">
              <c16:uniqueId val="{00000000-7879-4299-8350-95E77781FE5E}"/>
            </c:ext>
          </c:extLst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  <c:extLst>
            <c:ext xmlns:c16="http://schemas.microsoft.com/office/drawing/2014/chart" uri="{C3380CC4-5D6E-409C-BE32-E72D297353CC}">
              <c16:uniqueId val="{00000001-7879-4299-8350-95E77781F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-208530128"/>
        <c:axId val="-208521424"/>
      </c:barChart>
      <c:catAx>
        <c:axId val="-2085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424"/>
        <c:crosses val="autoZero"/>
        <c:auto val="1"/>
        <c:lblAlgn val="ctr"/>
        <c:lblOffset val="100"/>
        <c:noMultiLvlLbl val="0"/>
      </c:catAx>
      <c:valAx>
        <c:axId val="-2085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>
            <c:manualLayout>
              <c:xMode val="edge"/>
              <c:yMode val="edge"/>
              <c:x val="1.2003503893587978E-2"/>
              <c:y val="0.35783936298301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01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2A-44BE-8D0E-3BB02C3BF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2A-44BE-8D0E-3BB02C3BFA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2A-44BE-8D0E-3BB02C3BFAE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2A-44BE-8D0E-3BB02C3BFA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42A-44BE-8D0E-3BB02C3BFA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  <c:extLst>
            <c:ext xmlns:c16="http://schemas.microsoft.com/office/drawing/2014/chart" uri="{C3380CC4-5D6E-409C-BE32-E72D297353CC}">
              <c16:uniqueId val="{00000006-B42A-44BE-8D0E-3BB02C3BFA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2800"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6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2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20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5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45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78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61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60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1NF%20-%20Proyecto%20API.jpg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Mockups%20Proyecto%20API.zi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Proyecto-API/Proyecto-API/blob/Entregables-propuestos/Informe%20Recursos%20Humanos.docx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hub.com/Proyecto-API/Proyecto-API/blob/Entregables-propuestos/Informe%20Recursos%20Tecnol%C3%B3gicos.docx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12" Type="http://schemas.openxmlformats.org/officeDocument/2006/relationships/slide" Target="slide25.xml"/><Relationship Id="rId17" Type="http://schemas.openxmlformats.org/officeDocument/2006/relationships/slide" Target="slide9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7.xml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Relationship Id="rId1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Clases%20en%201NF%20-%20Proyecto%20API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Clases%20en%201NF%20-%20Proyecto%20API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1NF%20-%20Proyecto%20API.jpg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Clases%20en%201NF%20-%20Proyecto%20API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Clases%20en%201NF%20-%20Proyecto%20API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Clases%20en%201NF%20-%20Proyecto%20API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29158" y="3813518"/>
            <a:ext cx="2024462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1337943" y="79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Control De Versiones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7722" y="3286674"/>
            <a:ext cx="16838658" cy="11326844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Versiones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383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3730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Chart 7">
            <a:extLst>
              <a:ext uri="{FF2B5EF4-FFF2-40B4-BE49-F238E27FC236}">
                <a16:creationId xmlns:a16="http://schemas.microsoft.com/office/drawing/2014/main" id="{F9FF8CA5-6555-4F84-AEEE-4DD2E4B94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191811"/>
              </p:ext>
            </p:extLst>
          </p:nvPr>
        </p:nvGraphicFramePr>
        <p:xfrm>
          <a:off x="1098925" y="4844117"/>
          <a:ext cx="8687626" cy="8042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6">
            <a:extLst>
              <a:ext uri="{FF2B5EF4-FFF2-40B4-BE49-F238E27FC236}">
                <a16:creationId xmlns:a16="http://schemas.microsoft.com/office/drawing/2014/main" id="{B62BE3E5-D585-4E4F-A455-A04A01ED6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280329"/>
              </p:ext>
            </p:extLst>
          </p:nvPr>
        </p:nvGraphicFramePr>
        <p:xfrm>
          <a:off x="11285004" y="4927916"/>
          <a:ext cx="9876825" cy="7959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CuadroTexto 8">
            <a:hlinkClick r:id="rId5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15734A62-4643-4BE4-82EC-00492EE0D6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92067" y="6484434"/>
            <a:ext cx="20799140" cy="4160079"/>
          </a:xfrm>
          <a:prstGeom prst="rect">
            <a:avLst/>
          </a:prstGeom>
        </p:spPr>
      </p:pic>
      <p:sp>
        <p:nvSpPr>
          <p:cNvPr id="16" name="Google Shape;92;p19">
            <a:extLst>
              <a:ext uri="{FF2B5EF4-FFF2-40B4-BE49-F238E27FC236}">
                <a16:creationId xmlns:a16="http://schemas.microsoft.com/office/drawing/2014/main" id="{718BA867-5B9E-4B53-A2F6-4276F2E9B96F}"/>
              </a:ext>
            </a:extLst>
          </p:cNvPr>
          <p:cNvSpPr txBox="1"/>
          <p:nvPr/>
        </p:nvSpPr>
        <p:spPr>
          <a:xfrm>
            <a:off x="232439" y="-114513"/>
            <a:ext cx="2066813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11084344" y="5647484"/>
            <a:ext cx="3829878" cy="23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76;p17">
            <a:extLst>
              <a:ext uri="{FF2B5EF4-FFF2-40B4-BE49-F238E27FC236}">
                <a16:creationId xmlns:a16="http://schemas.microsoft.com/office/drawing/2014/main" id="{7929F21F-BD65-48C1-9344-C0FFA1E9109D}"/>
              </a:ext>
            </a:extLst>
          </p:cNvPr>
          <p:cNvSpPr txBox="1"/>
          <p:nvPr/>
        </p:nvSpPr>
        <p:spPr>
          <a:xfrm>
            <a:off x="2874622" y="7874000"/>
            <a:ext cx="20249322" cy="226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>
              <a:lnSpc>
                <a:spcPct val="80000"/>
              </a:lnSpc>
              <a:buClr>
                <a:srgbClr val="434343"/>
              </a:buClr>
              <a:buSzPts val="16796"/>
            </a:pPr>
            <a:r>
              <a:rPr lang="es-CO" sz="14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Ágil Proceso de Inventarios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66813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6" name="Chart 7">
            <a:extLst>
              <a:ext uri="{FF2B5EF4-FFF2-40B4-BE49-F238E27FC236}">
                <a16:creationId xmlns:a16="http://schemas.microsoft.com/office/drawing/2014/main" id="{0B2FD4E2-41B6-4DF4-9E13-7E5D19195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911223"/>
              </p:ext>
            </p:extLst>
          </p:nvPr>
        </p:nvGraphicFramePr>
        <p:xfrm>
          <a:off x="901213" y="4909533"/>
          <a:ext cx="9083050" cy="808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54EE79A-B61C-4C8B-975F-5B9E89925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460530"/>
              </p:ext>
            </p:extLst>
          </p:nvPr>
        </p:nvGraphicFramePr>
        <p:xfrm>
          <a:off x="11482719" y="4909532"/>
          <a:ext cx="10462880" cy="808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96996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uadroTexto 11">
            <a:hlinkClick r:id="rId5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table">
            <a:extLst>
              <a:ext uri="{FF2B5EF4-FFF2-40B4-BE49-F238E27FC236}">
                <a16:creationId xmlns:a16="http://schemas.microsoft.com/office/drawing/2014/main" id="{E4BDDAD2-98B3-4325-9A38-4DAAF8E2C5F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92067" y="6871940"/>
            <a:ext cx="20937064" cy="35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475094684"/>
              </p:ext>
            </p:extLst>
          </p:nvPr>
        </p:nvGraphicFramePr>
        <p:xfrm>
          <a:off x="1098923" y="4853340"/>
          <a:ext cx="18325899" cy="81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010875"/>
              </p:ext>
            </p:extLst>
          </p:nvPr>
        </p:nvGraphicFramePr>
        <p:xfrm>
          <a:off x="4525687" y="5315274"/>
          <a:ext cx="14899135" cy="7695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uadroTexto 10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7105027"/>
            <a:ext cx="20937064" cy="3052861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0" y="-130335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FA5204-E4CE-4FCE-AD38-563C1975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071" y="4224151"/>
            <a:ext cx="18290553" cy="99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MX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Tabla de contenido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FBAF6C-BD8C-4867-9A9C-6037C52D507F}"/>
              </a:ext>
            </a:extLst>
          </p:cNvPr>
          <p:cNvSpPr txBox="1"/>
          <p:nvPr/>
        </p:nvSpPr>
        <p:spPr>
          <a:xfrm>
            <a:off x="1848678" y="4651513"/>
            <a:ext cx="7653131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Tercer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5" action="ppaction://hlinksldjump"/>
              </a:rPr>
              <a:t>Diagrama de clases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6" action="ppaction://hlinksldjump"/>
              </a:rPr>
              <a:t>Prototipo y Mockups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7" action="ppaction://hlinksldjump"/>
              </a:rPr>
              <a:t>Modelo Relacional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8" action="ppaction://hlinksldjump"/>
              </a:rPr>
              <a:t>Diagrama de Distribución</a:t>
            </a:r>
            <a:endParaRPr lang="es-CO" sz="4400" dirty="0"/>
          </a:p>
          <a:p>
            <a:endParaRPr lang="es-CO" sz="4400" dirty="0"/>
          </a:p>
          <a:p>
            <a:r>
              <a:rPr lang="es-CO" sz="4400" dirty="0"/>
              <a:t>Cuarto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9" action="ppaction://hlinksldjump"/>
              </a:rPr>
              <a:t>Control de versiones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0" action="ppaction://hlinksldjump"/>
              </a:rPr>
              <a:t>Diagrama de Gantt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1" action="ppaction://hlinksldjump"/>
              </a:rPr>
              <a:t>Informes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2" action="ppaction://hlinksldjump"/>
              </a:rPr>
              <a:t>Diccionario de Datos </a:t>
            </a:r>
            <a:endParaRPr lang="es-CO" sz="4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BCF504-202B-465E-AD40-0D3557CB547A}"/>
              </a:ext>
            </a:extLst>
          </p:cNvPr>
          <p:cNvSpPr txBox="1"/>
          <p:nvPr/>
        </p:nvSpPr>
        <p:spPr>
          <a:xfrm>
            <a:off x="13221729" y="4730398"/>
            <a:ext cx="85279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Primer Trimestre (Ajustes)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3" action="ppaction://hlinksldjump"/>
              </a:rPr>
              <a:t>Levantamiento de Información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4" action="ppaction://hlinksldjump"/>
              </a:rPr>
              <a:t>BPMN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5" action="ppaction://hlinksldjump"/>
              </a:rPr>
              <a:t>IEEE830 - Requerimientos Funcionales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6" action="ppaction://hlinksldjump"/>
              </a:rPr>
              <a:t>IEEE830 - Requerimientos No Funcionales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7" action="ppaction://hlinksldjump"/>
              </a:rPr>
              <a:t>Historias de Usuario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426971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0464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0A59CC-2375-4A9A-B089-6B3E9FEE5E0E}"/>
              </a:ext>
            </a:extLst>
          </p:cNvPr>
          <p:cNvSpPr txBox="1"/>
          <p:nvPr/>
        </p:nvSpPr>
        <p:spPr>
          <a:xfrm>
            <a:off x="1692067" y="4180116"/>
            <a:ext cx="2073602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rgbClr val="434343"/>
                </a:solidFill>
              </a:rPr>
              <a:t>Se le realizo una encuesta la distribuidora “La Molienda” el cual consta de 19 preguntas, 11 preguntas con opciones múltiples y 8 preguntas abiertas. Esta encuesta se le realizo a dos funcionarios de la empresa al Administrador y Vendedor. Gracias a esto pudimos evidenciar varios errores e inconformidades que tiene la empresa actualmente. </a:t>
            </a:r>
          </a:p>
          <a:p>
            <a:endParaRPr lang="es-MX" sz="4800" dirty="0">
              <a:solidFill>
                <a:srgbClr val="434343"/>
              </a:solidFill>
            </a:endParaRPr>
          </a:p>
          <a:p>
            <a:r>
              <a:rPr lang="es-MX" sz="4800" dirty="0">
                <a:solidFill>
                  <a:srgbClr val="434343"/>
                </a:solidFill>
              </a:rPr>
              <a:t>Con los problemas que evidenciamos llegamos a la conclusión de implementar un sistema de información. el cual permita sistematizar y automatizar los procesos requeridos para funcionamiento y cumplimiento de los objetivos de la empresa.</a:t>
            </a:r>
          </a:p>
        </p:txBody>
      </p:sp>
      <p:sp>
        <p:nvSpPr>
          <p:cNvPr id="5" name="Flecha: a la derecha 4">
            <a:hlinkClick r:id="rId6" action="ppaction://hlinksldjump"/>
            <a:extLst>
              <a:ext uri="{FF2B5EF4-FFF2-40B4-BE49-F238E27FC236}">
                <a16:creationId xmlns:a16="http://schemas.microsoft.com/office/drawing/2014/main" id="{4E91183B-8421-4F7E-A0A5-E742E1B92889}"/>
              </a:ext>
            </a:extLst>
          </p:cNvPr>
          <p:cNvSpPr/>
          <p:nvPr/>
        </p:nvSpPr>
        <p:spPr>
          <a:xfrm rot="5400000">
            <a:off x="11253843" y="12649584"/>
            <a:ext cx="1876311" cy="1688375"/>
          </a:xfrm>
          <a:prstGeom prst="rightArrow">
            <a:avLst/>
          </a:prstGeom>
          <a:solidFill>
            <a:srgbClr val="FB4C0F"/>
          </a:solidFill>
          <a:ln>
            <a:solidFill>
              <a:srgbClr val="FB4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9720A6-2D42-4329-B1D5-6730A9F48190}"/>
              </a:ext>
            </a:extLst>
          </p:cNvPr>
          <p:cNvSpPr txBox="1"/>
          <p:nvPr/>
        </p:nvSpPr>
        <p:spPr>
          <a:xfrm>
            <a:off x="9033616" y="11724619"/>
            <a:ext cx="631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rgbClr val="434343"/>
                </a:solidFill>
              </a:rPr>
              <a:t>Tabulación preguntas</a:t>
            </a:r>
          </a:p>
        </p:txBody>
      </p:sp>
    </p:spTree>
    <p:extLst>
      <p:ext uri="{BB962C8B-B14F-4D97-AF65-F5344CB8AC3E}">
        <p14:creationId xmlns:p14="http://schemas.microsoft.com/office/powerpoint/2010/main" val="293643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890464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0A59CC-2375-4A9A-B089-6B3E9FEE5E0E}"/>
              </a:ext>
            </a:extLst>
          </p:cNvPr>
          <p:cNvSpPr txBox="1"/>
          <p:nvPr/>
        </p:nvSpPr>
        <p:spPr>
          <a:xfrm>
            <a:off x="4552131" y="4090556"/>
            <a:ext cx="4086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434343"/>
                </a:solidFill>
              </a:rPr>
              <a:t>Tabulación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2405AE-23FC-452C-B163-ACCB46315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1" y="5420980"/>
            <a:ext cx="11498959" cy="5853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E37A1D-2AAE-4C26-B96F-56B996730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880" y="5489923"/>
            <a:ext cx="11498958" cy="58530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2475BE-A3D9-456E-A4A3-E2B7A2752DB2}"/>
              </a:ext>
            </a:extLst>
          </p:cNvPr>
          <p:cNvSpPr txBox="1"/>
          <p:nvPr/>
        </p:nvSpPr>
        <p:spPr>
          <a:xfrm>
            <a:off x="16447487" y="4090556"/>
            <a:ext cx="3293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434343"/>
                </a:solidFill>
              </a:rPr>
              <a:t>Gráficas</a:t>
            </a:r>
          </a:p>
        </p:txBody>
      </p:sp>
    </p:spTree>
    <p:extLst>
      <p:ext uri="{BB962C8B-B14F-4D97-AF65-F5344CB8AC3E}">
        <p14:creationId xmlns:p14="http://schemas.microsoft.com/office/powerpoint/2010/main" val="363360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603773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BPMN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1213" y="3781902"/>
            <a:ext cx="22513958" cy="10354297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2279084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IEEE830 - Requerimientos Funcionales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8CCB822-B53E-4C56-AAF2-FB5FE1B1B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0836"/>
              </p:ext>
            </p:extLst>
          </p:nvPr>
        </p:nvGraphicFramePr>
        <p:xfrm>
          <a:off x="5925910" y="4174352"/>
          <a:ext cx="12532180" cy="426720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3383862116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90266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RF1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552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Iniciar Sesión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5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7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usuarios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3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512824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C5AF509-D766-4A54-93CB-9199D9E67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097173"/>
              </p:ext>
            </p:extLst>
          </p:nvPr>
        </p:nvGraphicFramePr>
        <p:xfrm>
          <a:off x="5925910" y="9270607"/>
          <a:ext cx="12532180" cy="432816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2156924959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191665463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RF2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85454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Usuario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08915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68409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Historia de Usuarios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012452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83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7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506068" y="277371"/>
            <a:ext cx="218437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IEEE830 - Requerimientos No Funcionales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399422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80EB5A3-AA1C-4B69-A33E-940C9CDC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62263"/>
              </p:ext>
            </p:extLst>
          </p:nvPr>
        </p:nvGraphicFramePr>
        <p:xfrm>
          <a:off x="5925908" y="4174352"/>
          <a:ext cx="12532180" cy="4582552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2313547473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123080551"/>
                    </a:ext>
                  </a:extLst>
                </a:gridCol>
              </a:tblGrid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RNF1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3925"/>
                  </a:ext>
                </a:extLst>
              </a:tr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Venta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146875"/>
                  </a:ext>
                </a:extLst>
              </a:tr>
              <a:tr h="6571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67095"/>
                  </a:ext>
                </a:extLst>
              </a:tr>
              <a:tr h="5534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Cuestionario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66721"/>
                  </a:ext>
                </a:extLst>
              </a:tr>
              <a:tr h="1764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20770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31220A5-22DE-43FE-860F-D6FAFEF7C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75257"/>
              </p:ext>
            </p:extLst>
          </p:nvPr>
        </p:nvGraphicFramePr>
        <p:xfrm>
          <a:off x="5925908" y="9226572"/>
          <a:ext cx="12532180" cy="4267200"/>
        </p:xfrm>
        <a:graphic>
          <a:graphicData uri="http://schemas.openxmlformats.org/drawingml/2006/table">
            <a:tbl>
              <a:tblPr firstRow="1" firstCol="1" bandRow="1"/>
              <a:tblGrid>
                <a:gridCol w="6266090">
                  <a:extLst>
                    <a:ext uri="{9D8B030D-6E8A-4147-A177-3AD203B41FA5}">
                      <a16:colId xmlns:a16="http://schemas.microsoft.com/office/drawing/2014/main" val="3886965679"/>
                    </a:ext>
                  </a:extLst>
                </a:gridCol>
                <a:gridCol w="6266090">
                  <a:extLst>
                    <a:ext uri="{9D8B030D-6E8A-4147-A177-3AD203B41FA5}">
                      <a16:colId xmlns:a16="http://schemas.microsoft.com/office/drawing/2014/main" val="95522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RNF2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60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 de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Verificar Venta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08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Restricción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557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Cuestionario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76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 del Requisito</a:t>
                      </a:r>
                      <a:endParaRPr lang="es-CO" sz="3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4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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Alta / Esencial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Media / Deseado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</a:t>
                      </a:r>
                      <a:r>
                        <a:rPr lang="es-ES" sz="3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Baja / Opcional</a:t>
                      </a:r>
                      <a:endParaRPr lang="es-CO" sz="3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4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08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506068" y="277371"/>
            <a:ext cx="218437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Historias de Usuario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399422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69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9B709D-AE07-467E-85EA-0905057E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77" y="3886200"/>
            <a:ext cx="22579369" cy="96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4173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626</Words>
  <Application>Microsoft Office PowerPoint</Application>
  <PresentationFormat>Personalizado</PresentationFormat>
  <Paragraphs>161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Helvetica Neue Light</vt:lpstr>
      <vt:lpstr>Calibri</vt:lpstr>
      <vt:lpstr>Times New Roman</vt:lpstr>
      <vt:lpstr>Helvetica Neue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 SENA</dc:creator>
  <cp:lastModifiedBy>APRENDIZ SENA</cp:lastModifiedBy>
  <cp:revision>25</cp:revision>
  <dcterms:modified xsi:type="dcterms:W3CDTF">2019-12-01T21:28:50Z</dcterms:modified>
</cp:coreProperties>
</file>